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56" r:id="rId5"/>
    <p:sldId id="263" r:id="rId6"/>
    <p:sldId id="264" r:id="rId7"/>
    <p:sldId id="267" r:id="rId8"/>
    <p:sldId id="265" r:id="rId9"/>
    <p:sldId id="268" r:id="rId10"/>
    <p:sldId id="262" r:id="rId11"/>
    <p:sldId id="266"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ket Jha" initials="SJ" lastIdx="1" clrIdx="0">
    <p:extLst>
      <p:ext uri="{19B8F6BF-5375-455C-9EA6-DF929625EA0E}">
        <p15:presenceInfo xmlns:p15="http://schemas.microsoft.com/office/powerpoint/2012/main" userId="c076b942cf1eb24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ket Jha" userId="c076b942cf1eb247" providerId="LiveId" clId="{4F1CA4FC-8743-4559-99BB-E3508BD23454}"/>
    <pc:docChg chg="undo custSel addSld delSld modSld sldOrd">
      <pc:chgData name="Sanket Jha" userId="c076b942cf1eb247" providerId="LiveId" clId="{4F1CA4FC-8743-4559-99BB-E3508BD23454}" dt="2022-03-14T16:56:18.265" v="239" actId="20577"/>
      <pc:docMkLst>
        <pc:docMk/>
      </pc:docMkLst>
      <pc:sldChg chg="modSp mod">
        <pc:chgData name="Sanket Jha" userId="c076b942cf1eb247" providerId="LiveId" clId="{4F1CA4FC-8743-4559-99BB-E3508BD23454}" dt="2022-03-14T16:34:23.226" v="36" actId="14100"/>
        <pc:sldMkLst>
          <pc:docMk/>
          <pc:sldMk cId="1697180347" sldId="263"/>
        </pc:sldMkLst>
        <pc:spChg chg="mod">
          <ac:chgData name="Sanket Jha" userId="c076b942cf1eb247" providerId="LiveId" clId="{4F1CA4FC-8743-4559-99BB-E3508BD23454}" dt="2022-03-14T16:33:53.624" v="32" actId="27636"/>
          <ac:spMkLst>
            <pc:docMk/>
            <pc:sldMk cId="1697180347" sldId="263"/>
            <ac:spMk id="2" creationId="{DE4A4118-5BDE-4881-889E-6113B832E392}"/>
          </ac:spMkLst>
        </pc:spChg>
        <pc:spChg chg="mod">
          <ac:chgData name="Sanket Jha" userId="c076b942cf1eb247" providerId="LiveId" clId="{4F1CA4FC-8743-4559-99BB-E3508BD23454}" dt="2022-03-14T16:34:00.970" v="33" actId="1076"/>
          <ac:spMkLst>
            <pc:docMk/>
            <pc:sldMk cId="1697180347" sldId="263"/>
            <ac:spMk id="3" creationId="{FAC55C4D-2EE3-4FFA-9980-6F63D77CC91E}"/>
          </ac:spMkLst>
        </pc:spChg>
        <pc:spChg chg="mod">
          <ac:chgData name="Sanket Jha" userId="c076b942cf1eb247" providerId="LiveId" clId="{4F1CA4FC-8743-4559-99BB-E3508BD23454}" dt="2022-03-14T16:34:23.226" v="36" actId="14100"/>
          <ac:spMkLst>
            <pc:docMk/>
            <pc:sldMk cId="1697180347" sldId="263"/>
            <ac:spMk id="5" creationId="{96D41446-B80A-424E-ABA1-BE03795B5039}"/>
          </ac:spMkLst>
        </pc:spChg>
      </pc:sldChg>
      <pc:sldChg chg="modSp new mod ord">
        <pc:chgData name="Sanket Jha" userId="c076b942cf1eb247" providerId="LiveId" clId="{4F1CA4FC-8743-4559-99BB-E3508BD23454}" dt="2022-03-14T16:04:06.996" v="21" actId="207"/>
        <pc:sldMkLst>
          <pc:docMk/>
          <pc:sldMk cId="1671946678" sldId="267"/>
        </pc:sldMkLst>
        <pc:spChg chg="mod">
          <ac:chgData name="Sanket Jha" userId="c076b942cf1eb247" providerId="LiveId" clId="{4F1CA4FC-8743-4559-99BB-E3508BD23454}" dt="2022-03-14T16:03:36.958" v="13" actId="14100"/>
          <ac:spMkLst>
            <pc:docMk/>
            <pc:sldMk cId="1671946678" sldId="267"/>
            <ac:spMk id="2" creationId="{4D0777BE-9F13-4185-B5C1-73F98E371F2D}"/>
          </ac:spMkLst>
        </pc:spChg>
        <pc:spChg chg="mod">
          <ac:chgData name="Sanket Jha" userId="c076b942cf1eb247" providerId="LiveId" clId="{4F1CA4FC-8743-4559-99BB-E3508BD23454}" dt="2022-03-14T16:04:06.996" v="21" actId="207"/>
          <ac:spMkLst>
            <pc:docMk/>
            <pc:sldMk cId="1671946678" sldId="267"/>
            <ac:spMk id="3" creationId="{FB76AC8F-7D88-45A6-99F7-836D8AA9E641}"/>
          </ac:spMkLst>
        </pc:spChg>
      </pc:sldChg>
      <pc:sldChg chg="new del ord">
        <pc:chgData name="Sanket Jha" userId="c076b942cf1eb247" providerId="LiveId" clId="{4F1CA4FC-8743-4559-99BB-E3508BD23454}" dt="2022-03-14T16:37:18.649" v="46" actId="2696"/>
        <pc:sldMkLst>
          <pc:docMk/>
          <pc:sldMk cId="727050154" sldId="268"/>
        </pc:sldMkLst>
      </pc:sldChg>
      <pc:sldChg chg="new del ord">
        <pc:chgData name="Sanket Jha" userId="c076b942cf1eb247" providerId="LiveId" clId="{4F1CA4FC-8743-4559-99BB-E3508BD23454}" dt="2022-03-14T16:36:29.881" v="40" actId="2696"/>
        <pc:sldMkLst>
          <pc:docMk/>
          <pc:sldMk cId="890215261" sldId="268"/>
        </pc:sldMkLst>
      </pc:sldChg>
      <pc:sldChg chg="addSp modSp new mod ord">
        <pc:chgData name="Sanket Jha" userId="c076b942cf1eb247" providerId="LiveId" clId="{4F1CA4FC-8743-4559-99BB-E3508BD23454}" dt="2022-03-14T16:45:18.068" v="210"/>
        <pc:sldMkLst>
          <pc:docMk/>
          <pc:sldMk cId="3487829969" sldId="268"/>
        </pc:sldMkLst>
        <pc:spChg chg="mod">
          <ac:chgData name="Sanket Jha" userId="c076b942cf1eb247" providerId="LiveId" clId="{4F1CA4FC-8743-4559-99BB-E3508BD23454}" dt="2022-03-14T16:39:06.266" v="176" actId="1076"/>
          <ac:spMkLst>
            <pc:docMk/>
            <pc:sldMk cId="3487829969" sldId="268"/>
            <ac:spMk id="2" creationId="{E5201CB9-04D5-4BCC-9832-DA1FB6889341}"/>
          </ac:spMkLst>
        </pc:spChg>
        <pc:spChg chg="add mod">
          <ac:chgData name="Sanket Jha" userId="c076b942cf1eb247" providerId="LiveId" clId="{4F1CA4FC-8743-4559-99BB-E3508BD23454}" dt="2022-03-14T16:40:20.934" v="208" actId="207"/>
          <ac:spMkLst>
            <pc:docMk/>
            <pc:sldMk cId="3487829969" sldId="268"/>
            <ac:spMk id="4" creationId="{D3965D2B-043C-4A78-AB3A-C53EBFF447C3}"/>
          </ac:spMkLst>
        </pc:spChg>
      </pc:sldChg>
      <pc:sldChg chg="add del">
        <pc:chgData name="Sanket Jha" userId="c076b942cf1eb247" providerId="LiveId" clId="{4F1CA4FC-8743-4559-99BB-E3508BD23454}" dt="2022-03-14T16:36:56.359" v="45" actId="2696"/>
        <pc:sldMkLst>
          <pc:docMk/>
          <pc:sldMk cId="2128012916" sldId="269"/>
        </pc:sldMkLst>
      </pc:sldChg>
      <pc:sldChg chg="new del">
        <pc:chgData name="Sanket Jha" userId="c076b942cf1eb247" providerId="LiveId" clId="{4F1CA4FC-8743-4559-99BB-E3508BD23454}" dt="2022-03-14T16:55:43.721" v="212" actId="2696"/>
        <pc:sldMkLst>
          <pc:docMk/>
          <pc:sldMk cId="2576797334" sldId="269"/>
        </pc:sldMkLst>
      </pc:sldChg>
      <pc:sldChg chg="modSp new mod">
        <pc:chgData name="Sanket Jha" userId="c076b942cf1eb247" providerId="LiveId" clId="{4F1CA4FC-8743-4559-99BB-E3508BD23454}" dt="2022-03-14T16:56:18.265" v="239" actId="20577"/>
        <pc:sldMkLst>
          <pc:docMk/>
          <pc:sldMk cId="4150113678" sldId="269"/>
        </pc:sldMkLst>
        <pc:spChg chg="mod">
          <ac:chgData name="Sanket Jha" userId="c076b942cf1eb247" providerId="LiveId" clId="{4F1CA4FC-8743-4559-99BB-E3508BD23454}" dt="2022-03-14T16:56:18.265" v="239" actId="20577"/>
          <ac:spMkLst>
            <pc:docMk/>
            <pc:sldMk cId="4150113678" sldId="269"/>
            <ac:spMk id="2" creationId="{7DED701C-3ED7-419D-935E-2B8EF47855D4}"/>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3/14/2022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3/14/2022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3/14/2022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3/14/2022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3/14/2022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3/14/2022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209800" y="4464028"/>
            <a:ext cx="9144000" cy="1641490"/>
          </a:xfrm>
        </p:spPr>
        <p:txBody>
          <a:bodyPr>
            <a:normAutofit/>
          </a:bodyPr>
          <a:lstStyle/>
          <a:p>
            <a:r>
              <a:rPr lang="en-US" dirty="0"/>
              <a:t>Apache Ambari</a:t>
            </a:r>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A4118-5BDE-4881-889E-6113B832E392}"/>
              </a:ext>
            </a:extLst>
          </p:cNvPr>
          <p:cNvSpPr>
            <a:spLocks noGrp="1"/>
          </p:cNvSpPr>
          <p:nvPr>
            <p:ph type="title"/>
          </p:nvPr>
        </p:nvSpPr>
        <p:spPr>
          <a:xfrm>
            <a:off x="605117" y="197223"/>
            <a:ext cx="10739718" cy="869577"/>
          </a:xfrm>
        </p:spPr>
        <p:txBody>
          <a:bodyPr>
            <a:normAutofit fontScale="90000"/>
          </a:bodyPr>
          <a:lstStyle/>
          <a:p>
            <a:r>
              <a:rPr lang="en-US" sz="3600" b="1" dirty="0">
                <a:solidFill>
                  <a:srgbClr val="FFFFFF"/>
                </a:solidFill>
                <a:latin typeface="Open Sans" panose="020B0606030504020204" pitchFamily="34" charset="0"/>
              </a:rPr>
              <a:t> </a:t>
            </a:r>
            <a:r>
              <a:rPr lang="en-US" sz="3600" b="1" i="0" dirty="0">
                <a:solidFill>
                  <a:srgbClr val="FFFFFF"/>
                </a:solidFill>
                <a:effectLst/>
                <a:latin typeface="Open Sans" panose="020B0606030504020204" pitchFamily="34" charset="0"/>
              </a:rPr>
              <a:t>What is Apache Ambari?</a:t>
            </a:r>
            <a:br>
              <a:rPr lang="en-US" sz="3600" b="1" i="0" dirty="0">
                <a:solidFill>
                  <a:srgbClr val="FFFFFF"/>
                </a:solidFill>
                <a:effectLst/>
                <a:latin typeface="Open Sans" panose="020B0606030504020204" pitchFamily="34" charset="0"/>
              </a:rPr>
            </a:br>
            <a:endParaRPr lang="en-IN" sz="3600" dirty="0"/>
          </a:p>
        </p:txBody>
      </p:sp>
      <p:sp>
        <p:nvSpPr>
          <p:cNvPr id="3" name="Content Placeholder 2">
            <a:extLst>
              <a:ext uri="{FF2B5EF4-FFF2-40B4-BE49-F238E27FC236}">
                <a16:creationId xmlns:a16="http://schemas.microsoft.com/office/drawing/2014/main" id="{FAC55C4D-2EE3-4FFA-9980-6F63D77CC91E}"/>
              </a:ext>
            </a:extLst>
          </p:cNvPr>
          <p:cNvSpPr>
            <a:spLocks noGrp="1"/>
          </p:cNvSpPr>
          <p:nvPr>
            <p:ph idx="1"/>
          </p:nvPr>
        </p:nvSpPr>
        <p:spPr>
          <a:xfrm>
            <a:off x="679076" y="632011"/>
            <a:ext cx="10412506" cy="2357716"/>
          </a:xfrm>
        </p:spPr>
        <p:txBody>
          <a:bodyPr>
            <a:normAutofit fontScale="70000" lnSpcReduction="20000"/>
          </a:bodyPr>
          <a:lstStyle/>
          <a:p>
            <a:pPr algn="l"/>
            <a:r>
              <a:rPr lang="en-US" b="0" i="0" dirty="0">
                <a:solidFill>
                  <a:srgbClr val="FFFFFF"/>
                </a:solidFill>
                <a:effectLst/>
                <a:latin typeface="Open Sans" panose="020B0606030504020204" pitchFamily="34" charset="0"/>
              </a:rPr>
              <a:t>Apache Ambari is an open-source administration tool deployed on top of Hadoop clusters, and it is responsible for keeping track of the running applications and their status. Apache Ambari can be referred to as a web-based management tool that manages, monitors, and provisions the health of Hadoop clusters.</a:t>
            </a:r>
          </a:p>
          <a:p>
            <a:r>
              <a:rPr lang="en-US" sz="5100" b="1" dirty="0"/>
              <a:t>What exactly is Apache?</a:t>
            </a:r>
          </a:p>
          <a:p>
            <a:r>
              <a:rPr lang="en-US" dirty="0"/>
              <a:t>As a Web server, Apache is responsible for accepting directory (HTTP) requests from Internet users and sending them their desired information in the form of files and Web pages. Much of the Web's software and code is designed to work along with </a:t>
            </a:r>
            <a:r>
              <a:rPr lang="en-US" dirty="0" err="1"/>
              <a:t>Apache'sfeatures</a:t>
            </a:r>
            <a:r>
              <a:rPr lang="en-US" dirty="0"/>
              <a:t>.</a:t>
            </a:r>
            <a:endParaRPr lang="en-IN" dirty="0"/>
          </a:p>
        </p:txBody>
      </p:sp>
      <p:sp>
        <p:nvSpPr>
          <p:cNvPr id="5" name="TextBox 4">
            <a:extLst>
              <a:ext uri="{FF2B5EF4-FFF2-40B4-BE49-F238E27FC236}">
                <a16:creationId xmlns:a16="http://schemas.microsoft.com/office/drawing/2014/main" id="{96D41446-B80A-424E-ABA1-BE03795B5039}"/>
              </a:ext>
            </a:extLst>
          </p:cNvPr>
          <p:cNvSpPr txBox="1"/>
          <p:nvPr/>
        </p:nvSpPr>
        <p:spPr>
          <a:xfrm>
            <a:off x="679075" y="2788023"/>
            <a:ext cx="9979959" cy="3139321"/>
          </a:xfrm>
          <a:prstGeom prst="rect">
            <a:avLst/>
          </a:prstGeom>
          <a:noFill/>
        </p:spPr>
        <p:txBody>
          <a:bodyPr wrap="square" rtlCol="0">
            <a:spAutoFit/>
          </a:bodyPr>
          <a:lstStyle/>
          <a:p>
            <a:r>
              <a:rPr lang="en-US" sz="3600" b="1" dirty="0"/>
              <a:t>What is web server and its types?</a:t>
            </a:r>
          </a:p>
          <a:p>
            <a:r>
              <a:rPr lang="en-US" dirty="0"/>
              <a:t>Web-Server </a:t>
            </a:r>
            <a:r>
              <a:rPr lang="en-US" dirty="0" err="1"/>
              <a:t>TypesApache</a:t>
            </a:r>
            <a:r>
              <a:rPr lang="en-US" dirty="0"/>
              <a:t> HTTP Server. This is the most popular web server in the world developed by the Apache Software Foundation</a:t>
            </a:r>
          </a:p>
          <a:p>
            <a:r>
              <a:rPr lang="en-US" dirty="0"/>
              <a:t>• Internet Information Services. The Internet Information Server (IIS) is a high performance Web Server from Microsoft. </a:t>
            </a:r>
            <a:r>
              <a:rPr lang="en-US" dirty="0" err="1"/>
              <a:t>lighttpd</a:t>
            </a:r>
            <a:r>
              <a:rPr lang="en-US" dirty="0"/>
              <a:t>.• Sun Java System Web Server.</a:t>
            </a:r>
          </a:p>
          <a:p>
            <a:r>
              <a:rPr lang="en-US" dirty="0"/>
              <a:t>• Jigsaw Server. What is web server and its </a:t>
            </a:r>
            <a:r>
              <a:rPr lang="en-US" dirty="0" err="1"/>
              <a:t>types?Web-Server</a:t>
            </a:r>
            <a:r>
              <a:rPr lang="en-US" dirty="0"/>
              <a:t> </a:t>
            </a:r>
            <a:r>
              <a:rPr lang="en-US" dirty="0" err="1"/>
              <a:t>TypesApache</a:t>
            </a:r>
            <a:r>
              <a:rPr lang="en-US" dirty="0"/>
              <a:t> HTTP Server. This is the most popular web server in the world developed by the Apache Software Foundation</a:t>
            </a:r>
          </a:p>
          <a:p>
            <a:r>
              <a:rPr lang="en-US" dirty="0"/>
              <a:t>• Internet Information Services. The Internet Information Server (IIS) is a high performance Web Server from Microsoft. </a:t>
            </a:r>
            <a:r>
              <a:rPr lang="en-US" dirty="0" err="1"/>
              <a:t>lighttpd</a:t>
            </a:r>
            <a:r>
              <a:rPr lang="en-US" dirty="0"/>
              <a:t>.</a:t>
            </a:r>
          </a:p>
          <a:p>
            <a:r>
              <a:rPr lang="en-US" dirty="0"/>
              <a:t>• Sun Java System Web Server.• Jigsaw Server.</a:t>
            </a:r>
            <a:endParaRPr lang="en-IN" dirty="0"/>
          </a:p>
        </p:txBody>
      </p:sp>
    </p:spTree>
    <p:extLst>
      <p:ext uri="{BB962C8B-B14F-4D97-AF65-F5344CB8AC3E}">
        <p14:creationId xmlns:p14="http://schemas.microsoft.com/office/powerpoint/2010/main" val="1697180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813D0-9594-4FB8-B51A-27F77C39BB56}"/>
              </a:ext>
            </a:extLst>
          </p:cNvPr>
          <p:cNvSpPr>
            <a:spLocks noGrp="1"/>
          </p:cNvSpPr>
          <p:nvPr>
            <p:ph type="title"/>
          </p:nvPr>
        </p:nvSpPr>
        <p:spPr>
          <a:xfrm>
            <a:off x="838200" y="394447"/>
            <a:ext cx="10515600" cy="1296241"/>
          </a:xfrm>
        </p:spPr>
        <p:txBody>
          <a:bodyPr>
            <a:normAutofit fontScale="90000"/>
          </a:bodyPr>
          <a:lstStyle/>
          <a:p>
            <a:r>
              <a:rPr lang="en-US" b="1" i="0" dirty="0">
                <a:solidFill>
                  <a:schemeClr val="tx1"/>
                </a:solidFill>
                <a:effectLst/>
                <a:latin typeface="Open Sans" panose="020B0606030504020204" pitchFamily="34" charset="0"/>
              </a:rPr>
              <a:t>Introduction to Apache Ambari</a:t>
            </a:r>
            <a:br>
              <a:rPr lang="en-US" b="1" i="0" dirty="0">
                <a:solidFill>
                  <a:srgbClr val="212529"/>
                </a:solidFill>
                <a:effectLst/>
                <a:latin typeface="Open Sans" panose="020B0606030504020204" pitchFamily="34" charset="0"/>
              </a:rPr>
            </a:br>
            <a:endParaRPr lang="en-IN" dirty="0"/>
          </a:p>
        </p:txBody>
      </p:sp>
      <p:sp>
        <p:nvSpPr>
          <p:cNvPr id="3" name="Content Placeholder 2">
            <a:extLst>
              <a:ext uri="{FF2B5EF4-FFF2-40B4-BE49-F238E27FC236}">
                <a16:creationId xmlns:a16="http://schemas.microsoft.com/office/drawing/2014/main" id="{90FD52E2-E3C1-4658-8609-16E2B81C3D7C}"/>
              </a:ext>
            </a:extLst>
          </p:cNvPr>
          <p:cNvSpPr>
            <a:spLocks noGrp="1"/>
          </p:cNvSpPr>
          <p:nvPr>
            <p:ph idx="1"/>
          </p:nvPr>
        </p:nvSpPr>
        <p:spPr>
          <a:xfrm>
            <a:off x="838200" y="1111624"/>
            <a:ext cx="10515600" cy="5065339"/>
          </a:xfrm>
        </p:spPr>
        <p:txBody>
          <a:bodyPr>
            <a:normAutofit fontScale="70000" lnSpcReduction="20000"/>
          </a:bodyPr>
          <a:lstStyle/>
          <a:p>
            <a:pPr algn="l"/>
            <a:r>
              <a:rPr lang="en-US" b="0" i="0" dirty="0">
                <a:solidFill>
                  <a:schemeClr val="tx1"/>
                </a:solidFill>
                <a:effectLst/>
                <a:latin typeface="Open Sans" panose="020B0606030504020204" pitchFamily="34" charset="0"/>
              </a:rPr>
              <a:t>It provides a highly interactive dashboard that allows administrators to visualize the progress and status of every application running over the Hadoop cluster.</a:t>
            </a:r>
          </a:p>
          <a:p>
            <a:pPr algn="l"/>
            <a:r>
              <a:rPr lang="en-US" b="0" i="0" dirty="0">
                <a:solidFill>
                  <a:schemeClr val="tx1"/>
                </a:solidFill>
                <a:effectLst/>
                <a:latin typeface="Open Sans" panose="020B0606030504020204" pitchFamily="34" charset="0"/>
              </a:rPr>
              <a:t>Its flexible and scalable user interface allows a range of tools such as </a:t>
            </a:r>
            <a:r>
              <a:rPr lang="en-US" dirty="0">
                <a:solidFill>
                  <a:schemeClr val="tx1"/>
                </a:solidFill>
                <a:latin typeface="Open Sans" panose="020B0606030504020204" pitchFamily="34" charset="0"/>
              </a:rPr>
              <a:t>Pig</a:t>
            </a:r>
            <a:r>
              <a:rPr lang="en-US" b="0" i="0" dirty="0">
                <a:solidFill>
                  <a:schemeClr val="tx1"/>
                </a:solidFill>
                <a:effectLst/>
                <a:latin typeface="Open Sans" panose="020B0606030504020204" pitchFamily="34" charset="0"/>
              </a:rPr>
              <a:t>, </a:t>
            </a:r>
            <a:r>
              <a:rPr lang="en-US" dirty="0">
                <a:solidFill>
                  <a:schemeClr val="tx1"/>
                </a:solidFill>
                <a:latin typeface="Open Sans" panose="020B0606030504020204" pitchFamily="34" charset="0"/>
              </a:rPr>
              <a:t>MapReduce</a:t>
            </a:r>
            <a:r>
              <a:rPr lang="en-US" b="0" i="0" dirty="0">
                <a:solidFill>
                  <a:schemeClr val="tx1"/>
                </a:solidFill>
                <a:effectLst/>
                <a:latin typeface="Open Sans" panose="020B0606030504020204" pitchFamily="34" charset="0"/>
              </a:rPr>
              <a:t>, Hive, etc. to be installed on the cluster and administers their performances in a user-friendly fashion. Some of the key features of this technology can be highlighted as:</a:t>
            </a:r>
          </a:p>
          <a:p>
            <a:pPr algn="l">
              <a:buFont typeface="Arial" panose="020B0604020202020204" pitchFamily="34" charset="0"/>
              <a:buChar char="•"/>
            </a:pPr>
            <a:r>
              <a:rPr lang="en-US" b="0" i="0" dirty="0">
                <a:solidFill>
                  <a:schemeClr val="tx1"/>
                </a:solidFill>
                <a:effectLst/>
                <a:latin typeface="Open Sans" panose="020B0606030504020204" pitchFamily="34" charset="0"/>
              </a:rPr>
              <a:t>Instantaneous insight into the health of the Hadoop cluster using preconfigured operational metrics</a:t>
            </a:r>
          </a:p>
          <a:p>
            <a:pPr algn="l">
              <a:buFont typeface="Arial" panose="020B0604020202020204" pitchFamily="34" charset="0"/>
              <a:buChar char="•"/>
            </a:pPr>
            <a:r>
              <a:rPr lang="en-US" b="0" i="0" dirty="0">
                <a:solidFill>
                  <a:schemeClr val="tx1"/>
                </a:solidFill>
                <a:effectLst/>
                <a:latin typeface="Open Sans" panose="020B0606030504020204" pitchFamily="34" charset="0"/>
              </a:rPr>
              <a:t>User-friendly configuration providing an easy step-by-step guide for installation</a:t>
            </a:r>
          </a:p>
          <a:p>
            <a:pPr algn="l">
              <a:buFont typeface="Arial" panose="020B0604020202020204" pitchFamily="34" charset="0"/>
              <a:buChar char="•"/>
            </a:pPr>
            <a:r>
              <a:rPr lang="en-US" b="0" i="0" dirty="0">
                <a:solidFill>
                  <a:schemeClr val="tx1"/>
                </a:solidFill>
                <a:effectLst/>
                <a:latin typeface="Open Sans" panose="020B0606030504020204" pitchFamily="34" charset="0"/>
              </a:rPr>
              <a:t>Installation of Apache Ambari is possible through Hortonworks Data Platform (HDP)</a:t>
            </a:r>
          </a:p>
          <a:p>
            <a:pPr algn="l">
              <a:buFont typeface="Arial" panose="020B0604020202020204" pitchFamily="34" charset="0"/>
              <a:buChar char="•"/>
            </a:pPr>
            <a:r>
              <a:rPr lang="en-US" b="0" i="0" dirty="0">
                <a:solidFill>
                  <a:schemeClr val="tx1"/>
                </a:solidFill>
                <a:effectLst/>
                <a:latin typeface="Open Sans" panose="020B0606030504020204" pitchFamily="34" charset="0"/>
              </a:rPr>
              <a:t>Monitoring dependencies and performances by visualizing and analyzing jobs and tasks</a:t>
            </a:r>
          </a:p>
          <a:p>
            <a:pPr algn="l">
              <a:buFont typeface="Arial" panose="020B0604020202020204" pitchFamily="34" charset="0"/>
              <a:buChar char="•"/>
            </a:pPr>
            <a:r>
              <a:rPr lang="en-US" b="0" i="0" dirty="0">
                <a:solidFill>
                  <a:schemeClr val="tx1"/>
                </a:solidFill>
                <a:effectLst/>
                <a:latin typeface="Open Sans" panose="020B0606030504020204" pitchFamily="34" charset="0"/>
              </a:rPr>
              <a:t>Authentication, authorization, and auditing by installing Kerberos-based Hadoop clusters</a:t>
            </a:r>
          </a:p>
          <a:p>
            <a:pPr algn="l">
              <a:buFont typeface="Arial" panose="020B0604020202020204" pitchFamily="34" charset="0"/>
              <a:buChar char="•"/>
            </a:pPr>
            <a:r>
              <a:rPr lang="en-US" b="0" i="0" dirty="0">
                <a:solidFill>
                  <a:schemeClr val="tx1"/>
                </a:solidFill>
                <a:effectLst/>
                <a:latin typeface="Open Sans" panose="020B0606030504020204" pitchFamily="34" charset="0"/>
              </a:rPr>
              <a:t>Flexible and adaptive technology fitting perfectly in the enterprise environment</a:t>
            </a:r>
          </a:p>
          <a:p>
            <a:endParaRPr lang="en-IN" dirty="0"/>
          </a:p>
        </p:txBody>
      </p:sp>
    </p:spTree>
    <p:extLst>
      <p:ext uri="{BB962C8B-B14F-4D97-AF65-F5344CB8AC3E}">
        <p14:creationId xmlns:p14="http://schemas.microsoft.com/office/powerpoint/2010/main" val="1924132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777BE-9F13-4185-B5C1-73F98E371F2D}"/>
              </a:ext>
            </a:extLst>
          </p:cNvPr>
          <p:cNvSpPr>
            <a:spLocks noGrp="1"/>
          </p:cNvSpPr>
          <p:nvPr>
            <p:ph type="title"/>
          </p:nvPr>
        </p:nvSpPr>
        <p:spPr>
          <a:xfrm flipV="1">
            <a:off x="838200" y="-1"/>
            <a:ext cx="10515600" cy="134472"/>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FB76AC8F-7D88-45A6-99F7-836D8AA9E641}"/>
              </a:ext>
            </a:extLst>
          </p:cNvPr>
          <p:cNvSpPr>
            <a:spLocks noGrp="1"/>
          </p:cNvSpPr>
          <p:nvPr>
            <p:ph idx="1"/>
          </p:nvPr>
        </p:nvSpPr>
        <p:spPr>
          <a:xfrm>
            <a:off x="838200" y="429559"/>
            <a:ext cx="10233800" cy="4351338"/>
          </a:xfrm>
        </p:spPr>
        <p:txBody>
          <a:bodyPr>
            <a:normAutofit/>
          </a:bodyPr>
          <a:lstStyle/>
          <a:p>
            <a:pPr algn="l"/>
            <a:r>
              <a:rPr lang="en-US" b="1" i="0" dirty="0">
                <a:solidFill>
                  <a:schemeClr val="tx1"/>
                </a:solidFill>
                <a:effectLst/>
                <a:latin typeface="Open Sans" panose="020B0606030504020204" pitchFamily="34" charset="0"/>
              </a:rPr>
              <a:t>Scope of Apache Ambari</a:t>
            </a:r>
          </a:p>
          <a:p>
            <a:pPr algn="l"/>
            <a:r>
              <a:rPr lang="en-US" sz="2200" b="0" i="0" dirty="0">
                <a:solidFill>
                  <a:schemeClr val="tx1"/>
                </a:solidFill>
                <a:effectLst/>
                <a:latin typeface="Open Sans" panose="020B0606030504020204" pitchFamily="34" charset="0"/>
              </a:rPr>
              <a:t>Apache Ambari has seen tremendous growth over the last year gaining immense popularity among the existing Big Data technologies. Bigger companies are increasingly turning toward this technology to manage their huge clusters in a better fashion which has made it grow extremely.</a:t>
            </a:r>
          </a:p>
          <a:p>
            <a:pPr algn="l"/>
            <a:r>
              <a:rPr lang="en-US" sz="2200" b="0" i="0" dirty="0">
                <a:solidFill>
                  <a:schemeClr val="tx1"/>
                </a:solidFill>
                <a:effectLst/>
                <a:latin typeface="Open Sans" panose="020B0606030504020204" pitchFamily="34" charset="0"/>
              </a:rPr>
              <a:t>Big Data innovators like Hortonworks are working on Ambari to make it more scalable to support more than 2,000 or 3,000 nodes seamlessly. Hortonworks recently released the latest version of Ambari 2.4 aiming at simplifying the Hadoop cluster by reducing the troubleshooting time, improving operational efficiency, gaining more visibility, etc. Definitely, there is much more to come in this technology in the near future.</a:t>
            </a:r>
            <a:endParaRPr lang="en-US" b="0" i="0" dirty="0">
              <a:solidFill>
                <a:schemeClr val="tx1"/>
              </a:solidFill>
              <a:effectLst/>
              <a:latin typeface="Open Sans" panose="020B0606030504020204" pitchFamily="34" charset="0"/>
            </a:endParaRPr>
          </a:p>
          <a:p>
            <a:endParaRPr lang="en-IN" dirty="0"/>
          </a:p>
        </p:txBody>
      </p:sp>
    </p:spTree>
    <p:extLst>
      <p:ext uri="{BB962C8B-B14F-4D97-AF65-F5344CB8AC3E}">
        <p14:creationId xmlns:p14="http://schemas.microsoft.com/office/powerpoint/2010/main" val="1671946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8F65E-DAB3-4277-B1E0-9F8F45A42147}"/>
              </a:ext>
            </a:extLst>
          </p:cNvPr>
          <p:cNvSpPr>
            <a:spLocks noGrp="1"/>
          </p:cNvSpPr>
          <p:nvPr>
            <p:ph type="title"/>
          </p:nvPr>
        </p:nvSpPr>
        <p:spPr/>
        <p:txBody>
          <a:bodyPr>
            <a:normAutofit fontScale="90000"/>
          </a:bodyPr>
          <a:lstStyle/>
          <a:p>
            <a:r>
              <a:rPr lang="en-US" b="1" i="0" dirty="0">
                <a:solidFill>
                  <a:schemeClr val="tx1"/>
                </a:solidFill>
                <a:effectLst/>
                <a:latin typeface="Open Sans" panose="020B0606030504020204" pitchFamily="34" charset="0"/>
              </a:rPr>
              <a:t>Installing Apache Ambari</a:t>
            </a:r>
            <a:br>
              <a:rPr lang="en-US" b="1" i="0" dirty="0">
                <a:solidFill>
                  <a:schemeClr val="tx1"/>
                </a:solidFill>
                <a:effectLst/>
                <a:latin typeface="Open Sans" panose="020B0606030504020204" pitchFamily="34" charset="0"/>
              </a:rPr>
            </a:br>
            <a:endParaRPr lang="en-IN" dirty="0">
              <a:solidFill>
                <a:schemeClr val="tx1"/>
              </a:solidFill>
            </a:endParaRPr>
          </a:p>
        </p:txBody>
      </p:sp>
      <p:sp>
        <p:nvSpPr>
          <p:cNvPr id="3" name="Content Placeholder 2">
            <a:extLst>
              <a:ext uri="{FF2B5EF4-FFF2-40B4-BE49-F238E27FC236}">
                <a16:creationId xmlns:a16="http://schemas.microsoft.com/office/drawing/2014/main" id="{951E2902-9712-42D2-8C41-2C12CEACB5B3}"/>
              </a:ext>
            </a:extLst>
          </p:cNvPr>
          <p:cNvSpPr>
            <a:spLocks noGrp="1"/>
          </p:cNvSpPr>
          <p:nvPr>
            <p:ph idx="1"/>
          </p:nvPr>
        </p:nvSpPr>
        <p:spPr>
          <a:xfrm>
            <a:off x="959224" y="1075765"/>
            <a:ext cx="10394576" cy="5101198"/>
          </a:xfrm>
        </p:spPr>
        <p:txBody>
          <a:bodyPr>
            <a:normAutofit fontScale="85000" lnSpcReduction="20000"/>
          </a:bodyPr>
          <a:lstStyle/>
          <a:p>
            <a:pPr algn="l"/>
            <a:r>
              <a:rPr lang="en-US" b="0" i="0" dirty="0">
                <a:solidFill>
                  <a:schemeClr val="tx1"/>
                </a:solidFill>
                <a:effectLst/>
                <a:latin typeface="Open Sans" panose="020B0606030504020204" pitchFamily="34" charset="0"/>
              </a:rPr>
              <a:t>To build up the cluster, the Install Wizard needs to know some general information regarding the cluster to which you should supply the fully qualified domain name (FQDN) of your each host.</a:t>
            </a:r>
          </a:p>
          <a:p>
            <a:pPr algn="l"/>
            <a:r>
              <a:rPr lang="en-US" b="0" i="0" dirty="0">
                <a:solidFill>
                  <a:schemeClr val="tx1"/>
                </a:solidFill>
                <a:effectLst/>
                <a:latin typeface="Open Sans" panose="020B0606030504020204" pitchFamily="34" charset="0"/>
              </a:rPr>
              <a:t>Additionally, the wizard needs access to the private key file the user created in Set Up </a:t>
            </a:r>
            <a:r>
              <a:rPr lang="en-US" b="0" i="0" dirty="0" err="1">
                <a:solidFill>
                  <a:schemeClr val="tx1"/>
                </a:solidFill>
                <a:effectLst/>
                <a:latin typeface="Open Sans" panose="020B0606030504020204" pitchFamily="34" charset="0"/>
              </a:rPr>
              <a:t>Passwordless</a:t>
            </a:r>
            <a:r>
              <a:rPr lang="en-US" b="0" i="0" dirty="0">
                <a:solidFill>
                  <a:schemeClr val="tx1"/>
                </a:solidFill>
                <a:effectLst/>
                <a:latin typeface="Open Sans" panose="020B0606030504020204" pitchFamily="34" charset="0"/>
              </a:rPr>
              <a:t> SSH. This is used to locate all the hosts in the system and to access and interact with them securely.</a:t>
            </a:r>
          </a:p>
          <a:p>
            <a:pPr algn="l"/>
            <a:r>
              <a:rPr lang="en-US" b="0" i="0" dirty="0">
                <a:solidFill>
                  <a:schemeClr val="tx1"/>
                </a:solidFill>
                <a:effectLst/>
                <a:latin typeface="Open Sans" panose="020B0606030504020204" pitchFamily="34" charset="0"/>
              </a:rPr>
              <a:t>1. The list of hostnames, one per line, can be entered using the </a:t>
            </a:r>
            <a:r>
              <a:rPr lang="en-US" b="1" i="0" dirty="0">
                <a:solidFill>
                  <a:schemeClr val="tx1"/>
                </a:solidFill>
                <a:effectLst/>
                <a:latin typeface="Open Sans" panose="020B0606030504020204" pitchFamily="34" charset="0"/>
              </a:rPr>
              <a:t>Target Hosts </a:t>
            </a:r>
            <a:r>
              <a:rPr lang="en-US" b="0" i="0" dirty="0">
                <a:solidFill>
                  <a:schemeClr val="tx1"/>
                </a:solidFill>
                <a:effectLst/>
                <a:latin typeface="Open Sans" panose="020B0606030504020204" pitchFamily="34" charset="0"/>
              </a:rPr>
              <a:t>text box</a:t>
            </a:r>
          </a:p>
          <a:p>
            <a:pPr algn="l"/>
            <a:r>
              <a:rPr lang="en-US" b="0" i="0" dirty="0">
                <a:solidFill>
                  <a:schemeClr val="tx1"/>
                </a:solidFill>
                <a:effectLst/>
                <a:latin typeface="Open Sans" panose="020B0606030504020204" pitchFamily="34" charset="0"/>
              </a:rPr>
              <a:t>2. Select </a:t>
            </a:r>
            <a:r>
              <a:rPr lang="en-US" b="1" i="0" dirty="0">
                <a:solidFill>
                  <a:schemeClr val="tx1"/>
                </a:solidFill>
                <a:effectLst/>
                <a:latin typeface="Open Sans" panose="020B0606030504020204" pitchFamily="34" charset="0"/>
              </a:rPr>
              <a:t>Provide Your SSH Private Key </a:t>
            </a:r>
            <a:r>
              <a:rPr lang="en-US" b="0" i="0" dirty="0">
                <a:solidFill>
                  <a:schemeClr val="tx1"/>
                </a:solidFill>
                <a:effectLst/>
                <a:latin typeface="Open Sans" panose="020B0606030504020204" pitchFamily="34" charset="0"/>
              </a:rPr>
              <a:t>if you want Ambari to automatically install the Ambari Agent on all your hosts using SSH. In the </a:t>
            </a:r>
            <a:r>
              <a:rPr lang="en-US" b="1" i="0" dirty="0">
                <a:solidFill>
                  <a:schemeClr val="tx1"/>
                </a:solidFill>
                <a:effectLst/>
                <a:latin typeface="Open Sans" panose="020B0606030504020204" pitchFamily="34" charset="0"/>
              </a:rPr>
              <a:t>Host Registration Information</a:t>
            </a:r>
            <a:r>
              <a:rPr lang="en-US" b="0" i="0" dirty="0">
                <a:solidFill>
                  <a:schemeClr val="tx1"/>
                </a:solidFill>
                <a:effectLst/>
                <a:latin typeface="Open Sans" panose="020B0606030504020204" pitchFamily="34" charset="0"/>
              </a:rPr>
              <a:t>, you can use the </a:t>
            </a:r>
            <a:r>
              <a:rPr lang="en-US" b="1" i="0" dirty="0">
                <a:solidFill>
                  <a:schemeClr val="tx1"/>
                </a:solidFill>
                <a:effectLst/>
                <a:latin typeface="Open Sans" panose="020B0606030504020204" pitchFamily="34" charset="0"/>
              </a:rPr>
              <a:t>Choose File</a:t>
            </a:r>
            <a:r>
              <a:rPr lang="en-US" b="0" i="0" dirty="0">
                <a:solidFill>
                  <a:schemeClr val="tx1"/>
                </a:solidFill>
                <a:effectLst/>
                <a:latin typeface="Open Sans" panose="020B0606030504020204" pitchFamily="34" charset="0"/>
              </a:rPr>
              <a:t> button to find the private key file matching the public key installed earlier on all your hosts. Alternatively, you can cut and paste the key into the text box manually</a:t>
            </a:r>
          </a:p>
          <a:p>
            <a:pPr algn="l"/>
            <a:r>
              <a:rPr lang="en-US" b="0" i="0" dirty="0">
                <a:solidFill>
                  <a:schemeClr val="tx1"/>
                </a:solidFill>
                <a:effectLst/>
                <a:latin typeface="Open Sans" panose="020B0606030504020204" pitchFamily="34" charset="0"/>
              </a:rPr>
              <a:t>3. Select </a:t>
            </a:r>
            <a:r>
              <a:rPr lang="en-US" b="1" i="0" dirty="0">
                <a:solidFill>
                  <a:schemeClr val="tx1"/>
                </a:solidFill>
                <a:effectLst/>
                <a:latin typeface="Open Sans" panose="020B0606030504020204" pitchFamily="34" charset="0"/>
              </a:rPr>
              <a:t>Perform Manual Registration</a:t>
            </a:r>
            <a:r>
              <a:rPr lang="en-US" b="0" i="0" dirty="0">
                <a:solidFill>
                  <a:schemeClr val="tx1"/>
                </a:solidFill>
                <a:effectLst/>
                <a:latin typeface="Open Sans" panose="020B0606030504020204" pitchFamily="34" charset="0"/>
              </a:rPr>
              <a:t> if you do not wish Ambari to automatically install the Ambari Agent</a:t>
            </a:r>
          </a:p>
          <a:p>
            <a:endParaRPr lang="en-IN" dirty="0"/>
          </a:p>
        </p:txBody>
      </p:sp>
    </p:spTree>
    <p:extLst>
      <p:ext uri="{BB962C8B-B14F-4D97-AF65-F5344CB8AC3E}">
        <p14:creationId xmlns:p14="http://schemas.microsoft.com/office/powerpoint/2010/main" val="1202277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01CB9-04D5-4BCC-9832-DA1FB6889341}"/>
              </a:ext>
            </a:extLst>
          </p:cNvPr>
          <p:cNvSpPr>
            <a:spLocks noGrp="1"/>
          </p:cNvSpPr>
          <p:nvPr>
            <p:ph type="title"/>
          </p:nvPr>
        </p:nvSpPr>
        <p:spPr>
          <a:xfrm>
            <a:off x="587188" y="654423"/>
            <a:ext cx="10515600" cy="259977"/>
          </a:xfrm>
        </p:spPr>
        <p:txBody>
          <a:bodyPr>
            <a:normAutofit fontScale="90000"/>
          </a:bodyPr>
          <a:lstStyle/>
          <a:p>
            <a:r>
              <a:rPr lang="en-US" b="1" i="0" dirty="0">
                <a:effectLst/>
                <a:latin typeface="Open Sans" panose="020B0606030504020204" pitchFamily="34" charset="0"/>
              </a:rPr>
              <a:t>Features of Apache Ambari</a:t>
            </a:r>
            <a:br>
              <a:rPr lang="en-US" b="1" i="0" dirty="0">
                <a:effectLst/>
                <a:latin typeface="Open Sans" panose="020B0606030504020204" pitchFamily="34" charset="0"/>
              </a:rPr>
            </a:br>
            <a:endParaRPr lang="en-IN" dirty="0"/>
          </a:p>
        </p:txBody>
      </p:sp>
      <p:sp>
        <p:nvSpPr>
          <p:cNvPr id="4" name="TextBox 3">
            <a:extLst>
              <a:ext uri="{FF2B5EF4-FFF2-40B4-BE49-F238E27FC236}">
                <a16:creationId xmlns:a16="http://schemas.microsoft.com/office/drawing/2014/main" id="{D3965D2B-043C-4A78-AB3A-C53EBFF447C3}"/>
              </a:ext>
            </a:extLst>
          </p:cNvPr>
          <p:cNvSpPr txBox="1"/>
          <p:nvPr/>
        </p:nvSpPr>
        <p:spPr>
          <a:xfrm>
            <a:off x="587188" y="264458"/>
            <a:ext cx="10170460" cy="6463308"/>
          </a:xfrm>
          <a:prstGeom prst="rect">
            <a:avLst/>
          </a:prstGeom>
          <a:noFill/>
        </p:spPr>
        <p:txBody>
          <a:bodyPr wrap="square">
            <a:spAutoFit/>
          </a:bodyPr>
          <a:lstStyle/>
          <a:p>
            <a:pPr algn="l"/>
            <a:endParaRPr lang="en-US" b="1" i="0" dirty="0">
              <a:effectLst/>
              <a:latin typeface="Open Sans" panose="020B0606030504020204" pitchFamily="34" charset="0"/>
            </a:endParaRPr>
          </a:p>
          <a:p>
            <a:pPr algn="l"/>
            <a:endParaRPr lang="en-US" b="0" i="0" dirty="0">
              <a:effectLst/>
              <a:latin typeface="Open Sans" panose="020B0606030504020204" pitchFamily="34" charset="0"/>
            </a:endParaRPr>
          </a:p>
          <a:p>
            <a:pPr algn="l"/>
            <a:r>
              <a:rPr lang="en-US" b="1" i="0" dirty="0">
                <a:effectLst/>
                <a:latin typeface="Open Sans" panose="020B0606030504020204" pitchFamily="34" charset="0"/>
              </a:rPr>
              <a:t>Platform independent:</a:t>
            </a:r>
            <a:r>
              <a:rPr lang="en-US" b="0" i="0" dirty="0">
                <a:effectLst/>
                <a:latin typeface="Open Sans" panose="020B0606030504020204" pitchFamily="34" charset="0"/>
              </a:rPr>
              <a:t> Apache Ambari runs in Windows, Mac, and many other platforms as it architecturally supports any hardware and software systems. Other platforms on which Ambari runs are Ubuntu, SLES, RHEL, etc. Those components which are dependent on a platform like Yum, RPM packages, and Debian packages ought to be plugged with well-defined interfaces.</a:t>
            </a:r>
          </a:p>
          <a:p>
            <a:pPr algn="l"/>
            <a:r>
              <a:rPr lang="en-US" b="1" i="0" dirty="0">
                <a:effectLst/>
                <a:latin typeface="Open Sans" panose="020B0606030504020204" pitchFamily="34" charset="0"/>
              </a:rPr>
              <a:t>Pluggable component:</a:t>
            </a:r>
            <a:r>
              <a:rPr lang="en-US" b="0" i="0" dirty="0">
                <a:effectLst/>
                <a:latin typeface="Open Sans" panose="020B0606030504020204" pitchFamily="34" charset="0"/>
              </a:rPr>
              <a:t> Any current Ambari application can be customized. Any specific tools and technologies ought to be encapsulated by pluggable components. The goal of pluggability doesn’t encompass inter-component standardization.</a:t>
            </a:r>
          </a:p>
          <a:p>
            <a:pPr algn="l"/>
            <a:r>
              <a:rPr lang="en-US" b="1" i="0" dirty="0">
                <a:effectLst/>
                <a:latin typeface="Open Sans" panose="020B0606030504020204" pitchFamily="34" charset="0"/>
              </a:rPr>
              <a:t>Version management and upgrade:</a:t>
            </a:r>
            <a:r>
              <a:rPr lang="en-US" b="0" i="0" dirty="0">
                <a:effectLst/>
                <a:latin typeface="Open Sans" panose="020B0606030504020204" pitchFamily="34" charset="0"/>
              </a:rPr>
              <a:t> Ambari itself maintains versions and hence there is no need for external tools like Git. It is fairly easy to upgrade any Ambari application, or Ambari itself.</a:t>
            </a:r>
          </a:p>
          <a:p>
            <a:pPr algn="l"/>
            <a:r>
              <a:rPr lang="en-US" b="1" i="0" dirty="0">
                <a:effectLst/>
                <a:latin typeface="Open Sans" panose="020B0606030504020204" pitchFamily="34" charset="0"/>
              </a:rPr>
              <a:t>Extensibility:</a:t>
            </a:r>
            <a:r>
              <a:rPr lang="en-US" b="0" i="0" dirty="0">
                <a:effectLst/>
                <a:latin typeface="Open Sans" panose="020B0606030504020204" pitchFamily="34" charset="0"/>
              </a:rPr>
              <a:t> You can extend the functionality of the existing Ambari applications by simply adding different view components.</a:t>
            </a:r>
          </a:p>
          <a:p>
            <a:pPr algn="l"/>
            <a:r>
              <a:rPr lang="en-US" b="1" i="0" dirty="0">
                <a:effectLst/>
                <a:latin typeface="Open Sans" panose="020B0606030504020204" pitchFamily="34" charset="0"/>
              </a:rPr>
              <a:t>Failure recovery:</a:t>
            </a:r>
            <a:r>
              <a:rPr lang="en-US" b="0" i="0" dirty="0">
                <a:effectLst/>
                <a:latin typeface="Open Sans" panose="020B0606030504020204" pitchFamily="34" charset="0"/>
              </a:rPr>
              <a:t> Assume, you are working on an Ambari application and something goes wrong. Then, the system should gracefully recover from it. If you are a Windows user, you can relate to this well. You might have faced this issue while working on a Word file, when suddenly there is a power outage and your system gets switched off. When you turn on the system, there will be an autosaved version of the document as you run the MS Word.</a:t>
            </a:r>
          </a:p>
          <a:p>
            <a:pPr algn="l"/>
            <a:r>
              <a:rPr lang="en-US" b="1" i="0" dirty="0">
                <a:effectLst/>
                <a:latin typeface="Open Sans" panose="020B0606030504020204" pitchFamily="34" charset="0"/>
              </a:rPr>
              <a:t>Security:</a:t>
            </a:r>
            <a:r>
              <a:rPr lang="en-US" b="0" i="0" dirty="0">
                <a:effectLst/>
                <a:latin typeface="Open Sans" panose="020B0606030504020204" pitchFamily="34" charset="0"/>
              </a:rPr>
              <a:t> Apache Ambari comes with robust security, and it can sync with LDAP over the active directory.</a:t>
            </a:r>
          </a:p>
          <a:p>
            <a:pPr algn="l"/>
            <a:endParaRPr lang="en-US" b="0" i="0" dirty="0">
              <a:effectLst/>
              <a:latin typeface="Open Sans" panose="020B0606030504020204" pitchFamily="34" charset="0"/>
            </a:endParaRPr>
          </a:p>
        </p:txBody>
      </p:sp>
    </p:spTree>
    <p:extLst>
      <p:ext uri="{BB962C8B-B14F-4D97-AF65-F5344CB8AC3E}">
        <p14:creationId xmlns:p14="http://schemas.microsoft.com/office/powerpoint/2010/main" val="3487829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1264024" y="113962"/>
            <a:ext cx="9898978" cy="603355"/>
          </a:xfrm>
        </p:spPr>
        <p:txBody>
          <a:bodyPr>
            <a:normAutofit fontScale="90000"/>
          </a:bodyPr>
          <a:lstStyle/>
          <a:p>
            <a:r>
              <a:rPr kumimoji="0" lang="en-US" altLang="en-US" sz="5400" b="1" i="0" u="none" strike="noStrike" cap="none" normalizeH="0" baseline="0" dirty="0">
                <a:ln>
                  <a:noFill/>
                </a:ln>
                <a:solidFill>
                  <a:schemeClr val="tx1"/>
                </a:solidFill>
                <a:effectLst/>
                <a:latin typeface="Open Sans" panose="020B0606030504020204" pitchFamily="34" charset="0"/>
                <a:cs typeface="Open Sans" panose="020B0606030504020204" pitchFamily="34" charset="0"/>
              </a:rPr>
              <a:t>Apache Ambari Architecture</a:t>
            </a:r>
            <a:endParaRPr lang="en-US" dirty="0"/>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1819579173"/>
              </p:ext>
            </p:extLst>
          </p:nvPr>
        </p:nvGraphicFramePr>
        <p:xfrm>
          <a:off x="1667433" y="1559860"/>
          <a:ext cx="9045391" cy="445559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Cylinder 2">
            <a:extLst>
              <a:ext uri="{FF2B5EF4-FFF2-40B4-BE49-F238E27FC236}">
                <a16:creationId xmlns:a16="http://schemas.microsoft.com/office/drawing/2014/main" id="{1C2599D1-AEFC-4987-A9FD-1A924196452D}"/>
              </a:ext>
            </a:extLst>
          </p:cNvPr>
          <p:cNvSpPr/>
          <p:nvPr/>
        </p:nvSpPr>
        <p:spPr>
          <a:xfrm>
            <a:off x="8543365" y="1801907"/>
            <a:ext cx="1093694" cy="1246094"/>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Postgres</a:t>
            </a:r>
          </a:p>
          <a:p>
            <a:pPr algn="ctr"/>
            <a:r>
              <a:rPr lang="en-IN" dirty="0"/>
              <a:t>SQL</a:t>
            </a:r>
          </a:p>
          <a:p>
            <a:pPr algn="ctr"/>
            <a:r>
              <a:rPr lang="en-IN" dirty="0"/>
              <a:t>Database</a:t>
            </a:r>
          </a:p>
        </p:txBody>
      </p:sp>
      <p:sp>
        <p:nvSpPr>
          <p:cNvPr id="5" name="Rectangle: Rounded Corners 4">
            <a:extLst>
              <a:ext uri="{FF2B5EF4-FFF2-40B4-BE49-F238E27FC236}">
                <a16:creationId xmlns:a16="http://schemas.microsoft.com/office/drawing/2014/main" id="{8AE0A9B1-3064-448F-81CE-77E8A9EE6AB3}"/>
              </a:ext>
            </a:extLst>
          </p:cNvPr>
          <p:cNvSpPr/>
          <p:nvPr/>
        </p:nvSpPr>
        <p:spPr>
          <a:xfrm>
            <a:off x="2294965" y="1925590"/>
            <a:ext cx="4670612" cy="5737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Rest Interface</a:t>
            </a:r>
          </a:p>
        </p:txBody>
      </p:sp>
      <p:sp>
        <p:nvSpPr>
          <p:cNvPr id="6" name="Rectangle: Rounded Corners 5">
            <a:extLst>
              <a:ext uri="{FF2B5EF4-FFF2-40B4-BE49-F238E27FC236}">
                <a16:creationId xmlns:a16="http://schemas.microsoft.com/office/drawing/2014/main" id="{D6412FD7-47D8-4476-A317-BF17B02B8865}"/>
              </a:ext>
            </a:extLst>
          </p:cNvPr>
          <p:cNvSpPr/>
          <p:nvPr/>
        </p:nvSpPr>
        <p:spPr>
          <a:xfrm>
            <a:off x="2294965" y="3461707"/>
            <a:ext cx="7436229" cy="35991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Agent Interface</a:t>
            </a:r>
          </a:p>
        </p:txBody>
      </p:sp>
      <p:sp>
        <p:nvSpPr>
          <p:cNvPr id="8" name="Arrow: Left-Right 7">
            <a:extLst>
              <a:ext uri="{FF2B5EF4-FFF2-40B4-BE49-F238E27FC236}">
                <a16:creationId xmlns:a16="http://schemas.microsoft.com/office/drawing/2014/main" id="{DFD84979-FC6C-4334-9F7B-EA0F847ED50E}"/>
              </a:ext>
            </a:extLst>
          </p:cNvPr>
          <p:cNvSpPr/>
          <p:nvPr/>
        </p:nvSpPr>
        <p:spPr>
          <a:xfrm>
            <a:off x="6965577" y="2063633"/>
            <a:ext cx="1577788" cy="25997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Arrow: Down 9">
            <a:extLst>
              <a:ext uri="{FF2B5EF4-FFF2-40B4-BE49-F238E27FC236}">
                <a16:creationId xmlns:a16="http://schemas.microsoft.com/office/drawing/2014/main" id="{9E37A6D1-3426-4CA0-985F-C5FB8848C410}"/>
              </a:ext>
            </a:extLst>
          </p:cNvPr>
          <p:cNvSpPr/>
          <p:nvPr/>
        </p:nvSpPr>
        <p:spPr>
          <a:xfrm>
            <a:off x="8937814" y="3059626"/>
            <a:ext cx="322728" cy="38548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3" name="Straight Connector 12">
            <a:extLst>
              <a:ext uri="{FF2B5EF4-FFF2-40B4-BE49-F238E27FC236}">
                <a16:creationId xmlns:a16="http://schemas.microsoft.com/office/drawing/2014/main" id="{77B5BBF4-F436-4793-A7ED-EF1B490AB430}"/>
              </a:ext>
            </a:extLst>
          </p:cNvPr>
          <p:cNvCxnSpPr>
            <a:cxnSpLocks/>
          </p:cNvCxnSpPr>
          <p:nvPr/>
        </p:nvCxnSpPr>
        <p:spPr>
          <a:xfrm flipV="1">
            <a:off x="1795185" y="1669117"/>
            <a:ext cx="8650940" cy="2157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B8D0993-A7CB-43F9-92DE-DC360BE213D5}"/>
              </a:ext>
            </a:extLst>
          </p:cNvPr>
          <p:cNvCxnSpPr>
            <a:cxnSpLocks/>
          </p:cNvCxnSpPr>
          <p:nvPr/>
        </p:nvCxnSpPr>
        <p:spPr>
          <a:xfrm>
            <a:off x="1860176" y="1669117"/>
            <a:ext cx="0" cy="2685232"/>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B808A2C-B760-4288-9ABA-13B114FFFE09}"/>
              </a:ext>
            </a:extLst>
          </p:cNvPr>
          <p:cNvCxnSpPr>
            <a:cxnSpLocks/>
          </p:cNvCxnSpPr>
          <p:nvPr/>
        </p:nvCxnSpPr>
        <p:spPr>
          <a:xfrm>
            <a:off x="10458599" y="1690688"/>
            <a:ext cx="65968" cy="2747985"/>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1D4155F-973A-4FB9-A69A-326D93437465}"/>
              </a:ext>
            </a:extLst>
          </p:cNvPr>
          <p:cNvCxnSpPr>
            <a:cxnSpLocks/>
          </p:cNvCxnSpPr>
          <p:nvPr/>
        </p:nvCxnSpPr>
        <p:spPr>
          <a:xfrm>
            <a:off x="1860176" y="4320031"/>
            <a:ext cx="8664391" cy="110632"/>
          </a:xfrm>
          <a:prstGeom prst="line">
            <a:avLst/>
          </a:prstGeom>
        </p:spPr>
        <p:style>
          <a:lnRef idx="1">
            <a:schemeClr val="accent1"/>
          </a:lnRef>
          <a:fillRef idx="0">
            <a:schemeClr val="accent1"/>
          </a:fillRef>
          <a:effectRef idx="0">
            <a:schemeClr val="accent1"/>
          </a:effectRef>
          <a:fontRef idx="minor">
            <a:schemeClr val="tx1"/>
          </a:fontRef>
        </p:style>
      </p:cxnSp>
      <p:sp>
        <p:nvSpPr>
          <p:cNvPr id="26" name="Arrow: Up-Down 25">
            <a:extLst>
              <a:ext uri="{FF2B5EF4-FFF2-40B4-BE49-F238E27FC236}">
                <a16:creationId xmlns:a16="http://schemas.microsoft.com/office/drawing/2014/main" id="{2BA30035-67C3-41FD-9E7F-F93629865895}"/>
              </a:ext>
            </a:extLst>
          </p:cNvPr>
          <p:cNvSpPr/>
          <p:nvPr/>
        </p:nvSpPr>
        <p:spPr>
          <a:xfrm>
            <a:off x="2232944" y="3838225"/>
            <a:ext cx="237569" cy="1004047"/>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Arrow: Up-Down 26">
            <a:extLst>
              <a:ext uri="{FF2B5EF4-FFF2-40B4-BE49-F238E27FC236}">
                <a16:creationId xmlns:a16="http://schemas.microsoft.com/office/drawing/2014/main" id="{237EC69F-86C1-4D7C-943C-0DB74F8F0630}"/>
              </a:ext>
            </a:extLst>
          </p:cNvPr>
          <p:cNvSpPr/>
          <p:nvPr/>
        </p:nvSpPr>
        <p:spPr>
          <a:xfrm>
            <a:off x="3036017" y="3848707"/>
            <a:ext cx="237569" cy="1004047"/>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Arrow: Up-Down 27">
            <a:extLst>
              <a:ext uri="{FF2B5EF4-FFF2-40B4-BE49-F238E27FC236}">
                <a16:creationId xmlns:a16="http://schemas.microsoft.com/office/drawing/2014/main" id="{BB29054C-B318-4BE8-995A-84C8FEAE61F7}"/>
              </a:ext>
            </a:extLst>
          </p:cNvPr>
          <p:cNvSpPr/>
          <p:nvPr/>
        </p:nvSpPr>
        <p:spPr>
          <a:xfrm>
            <a:off x="8766535" y="3827928"/>
            <a:ext cx="237560" cy="1004047"/>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Arrow: Up-Down 28">
            <a:extLst>
              <a:ext uri="{FF2B5EF4-FFF2-40B4-BE49-F238E27FC236}">
                <a16:creationId xmlns:a16="http://schemas.microsoft.com/office/drawing/2014/main" id="{5BA8D95B-44EB-481C-A209-76E0C374D25D}"/>
              </a:ext>
            </a:extLst>
          </p:cNvPr>
          <p:cNvSpPr/>
          <p:nvPr/>
        </p:nvSpPr>
        <p:spPr>
          <a:xfrm>
            <a:off x="9493635" y="3811962"/>
            <a:ext cx="237559" cy="99508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Rectangle 29">
            <a:extLst>
              <a:ext uri="{FF2B5EF4-FFF2-40B4-BE49-F238E27FC236}">
                <a16:creationId xmlns:a16="http://schemas.microsoft.com/office/drawing/2014/main" id="{D97A5365-B33B-4184-BCB8-DD62821E60B2}"/>
              </a:ext>
            </a:extLst>
          </p:cNvPr>
          <p:cNvSpPr/>
          <p:nvPr/>
        </p:nvSpPr>
        <p:spPr>
          <a:xfrm>
            <a:off x="1795185" y="4852754"/>
            <a:ext cx="912157" cy="8610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AGENT 1</a:t>
            </a:r>
          </a:p>
        </p:txBody>
      </p:sp>
      <p:sp>
        <p:nvSpPr>
          <p:cNvPr id="31" name="Rectangle 30">
            <a:extLst>
              <a:ext uri="{FF2B5EF4-FFF2-40B4-BE49-F238E27FC236}">
                <a16:creationId xmlns:a16="http://schemas.microsoft.com/office/drawing/2014/main" id="{4F9A31DC-39DA-4AB1-B44B-A80ED05E5ED9}"/>
              </a:ext>
            </a:extLst>
          </p:cNvPr>
          <p:cNvSpPr/>
          <p:nvPr/>
        </p:nvSpPr>
        <p:spPr>
          <a:xfrm>
            <a:off x="2771054" y="4861718"/>
            <a:ext cx="912157" cy="843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AGENT 2</a:t>
            </a:r>
          </a:p>
        </p:txBody>
      </p:sp>
      <p:sp>
        <p:nvSpPr>
          <p:cNvPr id="32" name="Rectangle 31">
            <a:extLst>
              <a:ext uri="{FF2B5EF4-FFF2-40B4-BE49-F238E27FC236}">
                <a16:creationId xmlns:a16="http://schemas.microsoft.com/office/drawing/2014/main" id="{D366AB7D-993F-405B-A6E8-626ADC8B97A4}"/>
              </a:ext>
            </a:extLst>
          </p:cNvPr>
          <p:cNvSpPr/>
          <p:nvPr/>
        </p:nvSpPr>
        <p:spPr>
          <a:xfrm>
            <a:off x="8375278" y="4825951"/>
            <a:ext cx="912157" cy="7803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AGENT N-1</a:t>
            </a:r>
          </a:p>
        </p:txBody>
      </p:sp>
      <p:sp>
        <p:nvSpPr>
          <p:cNvPr id="33" name="Rectangle 32">
            <a:extLst>
              <a:ext uri="{FF2B5EF4-FFF2-40B4-BE49-F238E27FC236}">
                <a16:creationId xmlns:a16="http://schemas.microsoft.com/office/drawing/2014/main" id="{36E5E989-4EEF-40D7-B5D4-C55A251FA607}"/>
              </a:ext>
            </a:extLst>
          </p:cNvPr>
          <p:cNvSpPr/>
          <p:nvPr/>
        </p:nvSpPr>
        <p:spPr>
          <a:xfrm>
            <a:off x="9320906" y="4825195"/>
            <a:ext cx="912157" cy="780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AGENT</a:t>
            </a:r>
          </a:p>
          <a:p>
            <a:pPr algn="ctr"/>
            <a:r>
              <a:rPr lang="en-IN" dirty="0"/>
              <a:t>N-2</a:t>
            </a:r>
          </a:p>
        </p:txBody>
      </p:sp>
      <p:sp>
        <p:nvSpPr>
          <p:cNvPr id="40" name="Oval 39">
            <a:extLst>
              <a:ext uri="{FF2B5EF4-FFF2-40B4-BE49-F238E27FC236}">
                <a16:creationId xmlns:a16="http://schemas.microsoft.com/office/drawing/2014/main" id="{95EEB837-3C36-48F8-AD7E-95C814912D03}"/>
              </a:ext>
            </a:extLst>
          </p:cNvPr>
          <p:cNvSpPr/>
          <p:nvPr/>
        </p:nvSpPr>
        <p:spPr>
          <a:xfrm>
            <a:off x="4608325" y="4448813"/>
            <a:ext cx="2285247" cy="150375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Heartbeats , Metrics, Stats,</a:t>
            </a:r>
          </a:p>
          <a:p>
            <a:pPr algn="ctr"/>
            <a:r>
              <a:rPr lang="en-IN" dirty="0"/>
              <a:t>Service health, etc</a:t>
            </a:r>
          </a:p>
        </p:txBody>
      </p:sp>
      <p:sp>
        <p:nvSpPr>
          <p:cNvPr id="45" name="TextBox 44">
            <a:extLst>
              <a:ext uri="{FF2B5EF4-FFF2-40B4-BE49-F238E27FC236}">
                <a16:creationId xmlns:a16="http://schemas.microsoft.com/office/drawing/2014/main" id="{8D6232CF-3C12-423D-AED1-5ACC6D1A6B7A}"/>
              </a:ext>
            </a:extLst>
          </p:cNvPr>
          <p:cNvSpPr txBox="1"/>
          <p:nvPr/>
        </p:nvSpPr>
        <p:spPr>
          <a:xfrm>
            <a:off x="316009" y="672220"/>
            <a:ext cx="11230531" cy="1200329"/>
          </a:xfrm>
          <a:prstGeom prst="rect">
            <a:avLst/>
          </a:prstGeom>
          <a:noFill/>
        </p:spPr>
        <p:txBody>
          <a:bodyPr wrap="square" rtlCol="0">
            <a:spAutoFit/>
          </a:bodyPr>
          <a:lstStyle/>
          <a:p>
            <a:r>
              <a:rPr kumimoji="0" lang="en-US" altLang="en-US" sz="1800" b="0" i="0" u="none" strike="noStrike" cap="none" normalizeH="0" baseline="0" dirty="0">
                <a:ln>
                  <a:noFill/>
                </a:ln>
                <a:solidFill>
                  <a:schemeClr val="tx1"/>
                </a:solidFill>
                <a:effectLst/>
                <a:latin typeface="Open Sans" panose="020B0606030504020204" pitchFamily="34" charset="0"/>
                <a:cs typeface="Open Sans" panose="020B0606030504020204" pitchFamily="34" charset="0"/>
              </a:rPr>
              <a:t>.</a:t>
            </a:r>
            <a:r>
              <a:rPr lang="en-US" altLang="en-US" sz="1800" dirty="0">
                <a:solidFill>
                  <a:schemeClr val="tx1"/>
                </a:solidFill>
                <a:latin typeface="Open Sans" panose="020B0606030504020204" pitchFamily="34" charset="0"/>
                <a:cs typeface="Open Sans" panose="020B0606030504020204" pitchFamily="34" charset="0"/>
              </a:rPr>
              <a:t> Ambari provides intuitive and REST APIs that automate operations in the Hadoop cluster. Its consistent and secure interface allows it to be fairly efficient in operational control. Its easy and user-friendly interface efficiently diagnoses the health of the     Hadoop cluster using an interactive dashboard</a:t>
            </a:r>
            <a:endParaRPr kumimoji="0" lang="en-US" altLang="en-US" sz="1800" b="0" i="0" u="none" strike="noStrike" cap="none" normalizeH="0" baseline="0" dirty="0">
              <a:ln>
                <a:noFill/>
              </a:ln>
              <a:solidFill>
                <a:schemeClr val="tx1"/>
              </a:solidFill>
              <a:effectLst/>
            </a:endParaRPr>
          </a:p>
          <a:p>
            <a:endParaRPr lang="en-IN" dirty="0"/>
          </a:p>
        </p:txBody>
      </p:sp>
    </p:spTree>
    <p:extLst>
      <p:ext uri="{BB962C8B-B14F-4D97-AF65-F5344CB8AC3E}">
        <p14:creationId xmlns:p14="http://schemas.microsoft.com/office/powerpoint/2010/main" val="26929576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C39F4-4BCD-47CF-8AA2-E30468607FE8}"/>
              </a:ext>
            </a:extLst>
          </p:cNvPr>
          <p:cNvSpPr>
            <a:spLocks noGrp="1"/>
          </p:cNvSpPr>
          <p:nvPr>
            <p:ph type="title"/>
          </p:nvPr>
        </p:nvSpPr>
        <p:spPr>
          <a:xfrm>
            <a:off x="838200" y="365126"/>
            <a:ext cx="10515600" cy="836146"/>
          </a:xfrm>
        </p:spPr>
        <p:txBody>
          <a:bodyPr>
            <a:normAutofit/>
          </a:bodyPr>
          <a:lstStyle/>
          <a:p>
            <a:r>
              <a:rPr lang="en-US" sz="2400" b="0" i="0" dirty="0">
                <a:solidFill>
                  <a:schemeClr val="tx1"/>
                </a:solidFill>
                <a:effectLst/>
                <a:latin typeface="Open Sans" panose="020B0606030504020204" pitchFamily="34" charset="0"/>
              </a:rPr>
              <a:t>To have a better understanding of how Ambari works, let’s look at the detailed architecture of Apache Ambari in the following diagram:-</a:t>
            </a:r>
            <a:endParaRPr lang="en-IN" sz="2400" dirty="0">
              <a:solidFill>
                <a:schemeClr val="tx1"/>
              </a:solidFill>
            </a:endParaRPr>
          </a:p>
        </p:txBody>
      </p:sp>
      <p:sp>
        <p:nvSpPr>
          <p:cNvPr id="5" name="Cylinder 4">
            <a:extLst>
              <a:ext uri="{FF2B5EF4-FFF2-40B4-BE49-F238E27FC236}">
                <a16:creationId xmlns:a16="http://schemas.microsoft.com/office/drawing/2014/main" id="{5792171E-3B11-4A6F-8969-0D38C9C321B5}"/>
              </a:ext>
            </a:extLst>
          </p:cNvPr>
          <p:cNvSpPr/>
          <p:nvPr/>
        </p:nvSpPr>
        <p:spPr>
          <a:xfrm>
            <a:off x="6822141" y="2473044"/>
            <a:ext cx="726141" cy="836146"/>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
        <p:nvSpPr>
          <p:cNvPr id="6" name="Rectangle: Rounded Corners 5">
            <a:extLst>
              <a:ext uri="{FF2B5EF4-FFF2-40B4-BE49-F238E27FC236}">
                <a16:creationId xmlns:a16="http://schemas.microsoft.com/office/drawing/2014/main" id="{65297DED-2FBB-4515-B208-5950CE925406}"/>
              </a:ext>
            </a:extLst>
          </p:cNvPr>
          <p:cNvSpPr/>
          <p:nvPr/>
        </p:nvSpPr>
        <p:spPr>
          <a:xfrm>
            <a:off x="4491318" y="1497106"/>
            <a:ext cx="1515035" cy="6902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Ambari Web </a:t>
            </a:r>
          </a:p>
        </p:txBody>
      </p:sp>
      <p:sp>
        <p:nvSpPr>
          <p:cNvPr id="7" name="Rectangle: Rounded Corners 6">
            <a:extLst>
              <a:ext uri="{FF2B5EF4-FFF2-40B4-BE49-F238E27FC236}">
                <a16:creationId xmlns:a16="http://schemas.microsoft.com/office/drawing/2014/main" id="{B6869511-8D5F-49D8-AE62-8DEBB3532474}"/>
              </a:ext>
            </a:extLst>
          </p:cNvPr>
          <p:cNvSpPr/>
          <p:nvPr/>
        </p:nvSpPr>
        <p:spPr>
          <a:xfrm>
            <a:off x="4491318" y="2545976"/>
            <a:ext cx="1515035" cy="6902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Ambari Server</a:t>
            </a:r>
          </a:p>
        </p:txBody>
      </p:sp>
      <p:cxnSp>
        <p:nvCxnSpPr>
          <p:cNvPr id="9" name="Connector: Elbow 8">
            <a:extLst>
              <a:ext uri="{FF2B5EF4-FFF2-40B4-BE49-F238E27FC236}">
                <a16:creationId xmlns:a16="http://schemas.microsoft.com/office/drawing/2014/main" id="{36243CFB-CD50-47F1-A3E3-6780341AEAAA}"/>
              </a:ext>
            </a:extLst>
          </p:cNvPr>
          <p:cNvCxnSpPr>
            <a:stCxn id="7" idx="3"/>
          </p:cNvCxnSpPr>
          <p:nvPr/>
        </p:nvCxnSpPr>
        <p:spPr>
          <a:xfrm flipV="1">
            <a:off x="6006353" y="2788024"/>
            <a:ext cx="815788" cy="10309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Curved 10">
            <a:extLst>
              <a:ext uri="{FF2B5EF4-FFF2-40B4-BE49-F238E27FC236}">
                <a16:creationId xmlns:a16="http://schemas.microsoft.com/office/drawing/2014/main" id="{5768EE47-FB79-42F9-88F1-9FC7FB05D123}"/>
              </a:ext>
            </a:extLst>
          </p:cNvPr>
          <p:cNvCxnSpPr>
            <a:cxnSpLocks/>
          </p:cNvCxnSpPr>
          <p:nvPr/>
        </p:nvCxnSpPr>
        <p:spPr>
          <a:xfrm rot="5400000">
            <a:off x="3312459" y="3160059"/>
            <a:ext cx="1317812" cy="1039906"/>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2F44D2CD-C381-4A56-A270-71EBCAF31808}"/>
              </a:ext>
            </a:extLst>
          </p:cNvPr>
          <p:cNvSpPr/>
          <p:nvPr/>
        </p:nvSpPr>
        <p:spPr>
          <a:xfrm>
            <a:off x="2402541" y="4338918"/>
            <a:ext cx="1568824" cy="12281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a:p>
            <a:pPr algn="ctr"/>
            <a:endParaRPr lang="en-IN" dirty="0"/>
          </a:p>
          <a:p>
            <a:pPr algn="ctr"/>
            <a:r>
              <a:rPr lang="en-IN" dirty="0"/>
              <a:t>Host Server</a:t>
            </a:r>
          </a:p>
        </p:txBody>
      </p:sp>
      <p:cxnSp>
        <p:nvCxnSpPr>
          <p:cNvPr id="15" name="Connector: Curved 14">
            <a:extLst>
              <a:ext uri="{FF2B5EF4-FFF2-40B4-BE49-F238E27FC236}">
                <a16:creationId xmlns:a16="http://schemas.microsoft.com/office/drawing/2014/main" id="{DA9D6F7F-B74B-43D1-88AA-8BCD3AA548F4}"/>
              </a:ext>
            </a:extLst>
          </p:cNvPr>
          <p:cNvCxnSpPr/>
          <p:nvPr/>
        </p:nvCxnSpPr>
        <p:spPr>
          <a:xfrm rot="16200000" flipH="1">
            <a:off x="4578723" y="3668806"/>
            <a:ext cx="1102660" cy="237564"/>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CF4FE0C9-7DCD-404F-A061-D992B1E5AD6E}"/>
              </a:ext>
            </a:extLst>
          </p:cNvPr>
          <p:cNvSpPr/>
          <p:nvPr/>
        </p:nvSpPr>
        <p:spPr>
          <a:xfrm>
            <a:off x="4249271" y="4338918"/>
            <a:ext cx="1568824" cy="12281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a:p>
            <a:pPr algn="ctr"/>
            <a:endParaRPr lang="en-IN" dirty="0"/>
          </a:p>
          <a:p>
            <a:pPr algn="ctr"/>
            <a:r>
              <a:rPr lang="en-IN" dirty="0"/>
              <a:t>Host Server</a:t>
            </a:r>
          </a:p>
        </p:txBody>
      </p:sp>
      <p:cxnSp>
        <p:nvCxnSpPr>
          <p:cNvPr id="21" name="Connector: Curved 20">
            <a:extLst>
              <a:ext uri="{FF2B5EF4-FFF2-40B4-BE49-F238E27FC236}">
                <a16:creationId xmlns:a16="http://schemas.microsoft.com/office/drawing/2014/main" id="{68FADBE2-983B-47D0-A98F-B10E75120C12}"/>
              </a:ext>
            </a:extLst>
          </p:cNvPr>
          <p:cNvCxnSpPr>
            <a:cxnSpLocks/>
          </p:cNvCxnSpPr>
          <p:nvPr/>
        </p:nvCxnSpPr>
        <p:spPr>
          <a:xfrm rot="16200000" flipH="1">
            <a:off x="5768788" y="3285564"/>
            <a:ext cx="1102661" cy="1004046"/>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B3B2C5D5-EDFC-4687-BD20-0059BF34B6F4}"/>
              </a:ext>
            </a:extLst>
          </p:cNvPr>
          <p:cNvSpPr/>
          <p:nvPr/>
        </p:nvSpPr>
        <p:spPr>
          <a:xfrm>
            <a:off x="6230470" y="4338918"/>
            <a:ext cx="1828801" cy="12281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a:p>
            <a:pPr algn="ctr"/>
            <a:endParaRPr lang="en-IN" dirty="0"/>
          </a:p>
          <a:p>
            <a:pPr algn="ctr"/>
            <a:r>
              <a:rPr lang="en-IN" dirty="0"/>
              <a:t>Host Server</a:t>
            </a:r>
          </a:p>
        </p:txBody>
      </p:sp>
      <p:sp>
        <p:nvSpPr>
          <p:cNvPr id="24" name="Rectangle 23">
            <a:extLst>
              <a:ext uri="{FF2B5EF4-FFF2-40B4-BE49-F238E27FC236}">
                <a16:creationId xmlns:a16="http://schemas.microsoft.com/office/drawing/2014/main" id="{9CBEF153-A1B4-40B6-9597-73CF7820F51B}"/>
              </a:ext>
            </a:extLst>
          </p:cNvPr>
          <p:cNvSpPr/>
          <p:nvPr/>
        </p:nvSpPr>
        <p:spPr>
          <a:xfrm>
            <a:off x="2545976" y="4509247"/>
            <a:ext cx="1326777" cy="30480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Agent</a:t>
            </a:r>
          </a:p>
        </p:txBody>
      </p:sp>
      <p:sp>
        <p:nvSpPr>
          <p:cNvPr id="25" name="Rectangle 24">
            <a:extLst>
              <a:ext uri="{FF2B5EF4-FFF2-40B4-BE49-F238E27FC236}">
                <a16:creationId xmlns:a16="http://schemas.microsoft.com/office/drawing/2014/main" id="{62AB60C6-230E-4734-8A7F-AA6E3BA44568}"/>
              </a:ext>
            </a:extLst>
          </p:cNvPr>
          <p:cNvSpPr/>
          <p:nvPr/>
        </p:nvSpPr>
        <p:spPr>
          <a:xfrm>
            <a:off x="4329953" y="4509247"/>
            <a:ext cx="1380565" cy="30480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Agent</a:t>
            </a:r>
          </a:p>
        </p:txBody>
      </p:sp>
      <p:sp>
        <p:nvSpPr>
          <p:cNvPr id="26" name="Rectangle 25">
            <a:extLst>
              <a:ext uri="{FF2B5EF4-FFF2-40B4-BE49-F238E27FC236}">
                <a16:creationId xmlns:a16="http://schemas.microsoft.com/office/drawing/2014/main" id="{82CF90DE-4A68-4561-93EC-7CE4974783FB}"/>
              </a:ext>
            </a:extLst>
          </p:cNvPr>
          <p:cNvSpPr/>
          <p:nvPr/>
        </p:nvSpPr>
        <p:spPr>
          <a:xfrm>
            <a:off x="6311153" y="4509247"/>
            <a:ext cx="1595718" cy="30480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Agent</a:t>
            </a:r>
          </a:p>
        </p:txBody>
      </p:sp>
      <p:sp>
        <p:nvSpPr>
          <p:cNvPr id="27" name="Oval 26">
            <a:extLst>
              <a:ext uri="{FF2B5EF4-FFF2-40B4-BE49-F238E27FC236}">
                <a16:creationId xmlns:a16="http://schemas.microsoft.com/office/drawing/2014/main" id="{247AC99D-0304-4B97-8384-6947C7E37A97}"/>
              </a:ext>
            </a:extLst>
          </p:cNvPr>
          <p:cNvSpPr/>
          <p:nvPr/>
        </p:nvSpPr>
        <p:spPr>
          <a:xfrm>
            <a:off x="5876364" y="4823010"/>
            <a:ext cx="107577" cy="116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Oval 27">
            <a:extLst>
              <a:ext uri="{FF2B5EF4-FFF2-40B4-BE49-F238E27FC236}">
                <a16:creationId xmlns:a16="http://schemas.microsoft.com/office/drawing/2014/main" id="{8C073006-970B-4020-B571-07953A727845}"/>
              </a:ext>
            </a:extLst>
          </p:cNvPr>
          <p:cNvSpPr/>
          <p:nvPr/>
        </p:nvSpPr>
        <p:spPr>
          <a:xfrm flipH="1">
            <a:off x="6050279" y="4814048"/>
            <a:ext cx="107577" cy="1255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000561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D701C-3ED7-419D-935E-2B8EF47855D4}"/>
              </a:ext>
            </a:extLst>
          </p:cNvPr>
          <p:cNvSpPr>
            <a:spLocks noGrp="1"/>
          </p:cNvSpPr>
          <p:nvPr>
            <p:ph type="title"/>
          </p:nvPr>
        </p:nvSpPr>
        <p:spPr/>
        <p:txBody>
          <a:bodyPr/>
          <a:lstStyle/>
          <a:p>
            <a:r>
              <a:rPr lang="en-IN" dirty="0"/>
              <a:t>Thank  You</a:t>
            </a:r>
          </a:p>
        </p:txBody>
      </p:sp>
      <p:sp>
        <p:nvSpPr>
          <p:cNvPr id="3" name="Text Placeholder 2">
            <a:extLst>
              <a:ext uri="{FF2B5EF4-FFF2-40B4-BE49-F238E27FC236}">
                <a16:creationId xmlns:a16="http://schemas.microsoft.com/office/drawing/2014/main" id="{173720E6-1B4C-4BB0-8152-ED7C56E4E4DB}"/>
              </a:ext>
            </a:extLst>
          </p:cNvPr>
          <p:cNvSpPr>
            <a:spLocks noGrp="1"/>
          </p:cNvSpPr>
          <p:nvPr>
            <p:ph type="body" sz="half" idx="2"/>
          </p:nvPr>
        </p:nvSpPr>
        <p:spPr/>
        <p:txBody>
          <a:bodyPr/>
          <a:lstStyle/>
          <a:p>
            <a:endParaRPr lang="en-IN"/>
          </a:p>
        </p:txBody>
      </p:sp>
    </p:spTree>
    <p:extLst>
      <p:ext uri="{BB962C8B-B14F-4D97-AF65-F5344CB8AC3E}">
        <p14:creationId xmlns:p14="http://schemas.microsoft.com/office/powerpoint/2010/main" val="4150113678"/>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Depth design</Template>
  <TotalTime>217</TotalTime>
  <Words>1073</Words>
  <Application>Microsoft Office PowerPoint</Application>
  <PresentationFormat>Widescreen</PresentationFormat>
  <Paragraphs>69</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Corbel</vt:lpstr>
      <vt:lpstr>Open Sans</vt:lpstr>
      <vt:lpstr>Depth</vt:lpstr>
      <vt:lpstr>Apache Ambari</vt:lpstr>
      <vt:lpstr> What is Apache Ambari? </vt:lpstr>
      <vt:lpstr>Introduction to Apache Ambari </vt:lpstr>
      <vt:lpstr>PowerPoint Presentation</vt:lpstr>
      <vt:lpstr>Installing Apache Ambari </vt:lpstr>
      <vt:lpstr>Features of Apache Ambari </vt:lpstr>
      <vt:lpstr>Apache Ambari Architecture</vt:lpstr>
      <vt:lpstr>To have a better understanding of how Ambari works, let’s look at the detailed architecture of Apache Ambari in the following diagram:-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Ambari</dc:title>
  <dc:creator>Sanket Jha</dc:creator>
  <cp:lastModifiedBy>Sanket Jha</cp:lastModifiedBy>
  <cp:revision>2</cp:revision>
  <dcterms:created xsi:type="dcterms:W3CDTF">2022-03-14T11:27:25Z</dcterms:created>
  <dcterms:modified xsi:type="dcterms:W3CDTF">2022-03-14T16:57:17Z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